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4" r:id="rId2"/>
  </p:sldMasterIdLst>
  <p:notesMasterIdLst>
    <p:notesMasterId r:id="rId59"/>
  </p:notesMasterIdLst>
  <p:handoutMasterIdLst>
    <p:handoutMasterId r:id="rId60"/>
  </p:handoutMasterIdLst>
  <p:sldIdLst>
    <p:sldId id="256" r:id="rId3"/>
    <p:sldId id="407" r:id="rId4"/>
    <p:sldId id="379" r:id="rId5"/>
    <p:sldId id="260" r:id="rId6"/>
    <p:sldId id="424" r:id="rId7"/>
    <p:sldId id="363" r:id="rId8"/>
    <p:sldId id="396" r:id="rId9"/>
    <p:sldId id="425" r:id="rId10"/>
    <p:sldId id="409" r:id="rId11"/>
    <p:sldId id="422" r:id="rId12"/>
    <p:sldId id="423" r:id="rId13"/>
    <p:sldId id="261" r:id="rId14"/>
    <p:sldId id="300" r:id="rId15"/>
    <p:sldId id="262" r:id="rId16"/>
    <p:sldId id="263" r:id="rId17"/>
    <p:sldId id="329" r:id="rId18"/>
    <p:sldId id="330" r:id="rId19"/>
    <p:sldId id="342" r:id="rId20"/>
    <p:sldId id="364" r:id="rId21"/>
    <p:sldId id="365" r:id="rId22"/>
    <p:sldId id="380" r:id="rId23"/>
    <p:sldId id="428" r:id="rId24"/>
    <p:sldId id="426" r:id="rId25"/>
    <p:sldId id="334" r:id="rId26"/>
    <p:sldId id="331" r:id="rId27"/>
    <p:sldId id="332" r:id="rId28"/>
    <p:sldId id="293" r:id="rId29"/>
    <p:sldId id="294" r:id="rId30"/>
    <p:sldId id="335" r:id="rId31"/>
    <p:sldId id="336" r:id="rId32"/>
    <p:sldId id="397" r:id="rId33"/>
    <p:sldId id="326" r:id="rId34"/>
    <p:sldId id="340" r:id="rId35"/>
    <p:sldId id="346" r:id="rId36"/>
    <p:sldId id="381" r:id="rId37"/>
    <p:sldId id="395" r:id="rId38"/>
    <p:sldId id="404" r:id="rId39"/>
    <p:sldId id="408" r:id="rId40"/>
    <p:sldId id="382" r:id="rId41"/>
    <p:sldId id="383" r:id="rId42"/>
    <p:sldId id="384" r:id="rId43"/>
    <p:sldId id="385" r:id="rId44"/>
    <p:sldId id="386" r:id="rId45"/>
    <p:sldId id="427" r:id="rId46"/>
    <p:sldId id="387" r:id="rId47"/>
    <p:sldId id="295" r:id="rId48"/>
    <p:sldId id="337" r:id="rId49"/>
    <p:sldId id="339" r:id="rId50"/>
    <p:sldId id="388" r:id="rId51"/>
    <p:sldId id="376" r:id="rId52"/>
    <p:sldId id="348" r:id="rId53"/>
    <p:sldId id="367" r:id="rId54"/>
    <p:sldId id="347" r:id="rId55"/>
    <p:sldId id="375" r:id="rId56"/>
    <p:sldId id="389" r:id="rId57"/>
    <p:sldId id="37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01"/>
    <a:srgbClr val="00F902"/>
    <a:srgbClr val="350267"/>
    <a:srgbClr val="2E138D"/>
    <a:srgbClr val="463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38" autoAdjust="0"/>
    <p:restoredTop sz="94631" autoAdjust="0"/>
  </p:normalViewPr>
  <p:slideViewPr>
    <p:cSldViewPr snapToGrid="0" snapToObjects="1">
      <p:cViewPr varScale="1">
        <p:scale>
          <a:sx n="85" d="100"/>
          <a:sy n="85" d="100"/>
        </p:scale>
        <p:origin x="14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250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BB515-E9A7-DE40-BE3F-955F5D7B476A}" type="datetime1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710DC-8555-BB45-8865-7E3B44370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1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98AB2-A6D6-F34B-96C9-B77AAEDA43EC}" type="datetime1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81EB7-0D21-1E4A-9532-62A2E243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57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36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5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9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0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1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1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2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2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17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91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26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5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5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99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34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9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2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3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1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33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59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6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68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5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76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05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8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19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6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6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99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90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91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61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3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22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55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6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81EB7-0D21-1E4A-9532-62A2E243AD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8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C5914-EB1E-4DE2-A6CF-46CAC517E5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9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B7ED2-D62F-418E-A8DA-EC251CBD68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9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1D1-75F3-425D-A715-B630A40C22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3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33" y="249237"/>
            <a:ext cx="8275875" cy="114300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0" y="6324600"/>
            <a:ext cx="916071" cy="152400"/>
          </a:xfrm>
          <a:prstGeom prst="rect">
            <a:avLst/>
          </a:prstGeom>
        </p:spPr>
        <p:txBody>
          <a:bodyPr/>
          <a:lstStyle/>
          <a:p>
            <a:fld id="{D0F58B78-F09D-458B-8CB5-8E15C26CEF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2" y="6324600"/>
            <a:ext cx="387316" cy="1524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l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22" y="6461651"/>
            <a:ext cx="1360679" cy="12857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22" y="1804989"/>
            <a:ext cx="7179371" cy="4138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7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3"/>
            <a:ext cx="8363938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1"/>
            <a:ext cx="8363938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3183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61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95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263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07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41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1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3896-C266-46D0-BF24-580F77F506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21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40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696464"/>
                </a:solidFill>
              </a:rPr>
              <a:pPr/>
              <a:t>‹#›</a:t>
            </a:fld>
            <a:endParaRPr lang="en-US" dirty="0">
              <a:solidFill>
                <a:srgbClr val="69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59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2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92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66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381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19C1-1106-4AAB-9091-2E56654910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0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C745-FFCA-4B19-BF3C-339F8FAA1E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9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822F-C196-4545-8EFE-D958B67CC7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92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DE2E-8C3C-46E3-9349-680BA0100E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7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25755-F8D4-41C4-B599-AC25C98F39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7FA4-936C-4BF1-BFAF-FC55C867AE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F4E2-D325-43CE-BBE3-D3A45F5E25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0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76A7959-803B-4E41-A3E8-8F0B6EEF656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1/7/2021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8C901A6-35E4-4A3F-94C6-180ACB7ED3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1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www.youtube.com/watch?v=JoVQTPbD6U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JN4Ah4QDpg&amp;t=8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wb.edu/qsc" TargetMode="External"/><Relationship Id="rId2" Type="http://schemas.openxmlformats.org/officeDocument/2006/relationships/hyperlink" Target="https://www.youtube.com/watch?v=IJN4Ah4QDpg&amp;t=8s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Relationship Id="rId9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f.org/abou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gnu.org/gwm/libredocxml/x53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minix3.org/documentation/index.html" TargetMode="Externa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Kernel-microkernel.sv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hyperlink" Target="http://en.wikipedia.org/wiki/File:Kernel-monolithic.svg" TargetMode="Externa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download" TargetMode="External"/><Relationship Id="rId7" Type="http://schemas.openxmlformats.org/officeDocument/2006/relationships/hyperlink" Target="http://www.vmware.com/download/play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itconnect.uw.edu/connect/uw-networks/about-husky-onnet/use-husky-onnet/" TargetMode="External"/><Relationship Id="rId5" Type="http://schemas.openxmlformats.org/officeDocument/2006/relationships/hyperlink" Target="http://depts.washington.edu/cssuwb/wiki/connecting_to_the_linux_lab" TargetMode="External"/><Relationship Id="rId4" Type="http://schemas.openxmlformats.org/officeDocument/2006/relationships/hyperlink" Target="https://www.uwb.edu/css/facilities/linux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csslab12@uwb.edu" TargetMode="External"/><Relationship Id="rId2" Type="http://schemas.openxmlformats.org/officeDocument/2006/relationships/hyperlink" Target="mailto:csslab1@uwb.edu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obaxterm.mobatek.net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2BgH_pZObo" TargetMode="Externa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clio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epts.washington.edu/cssuwb/edit/50-step-unix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impsey@uw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CSS430 </a:t>
            </a:r>
            <a:br>
              <a:rPr lang="en-US" sz="4400" dirty="0"/>
            </a:br>
            <a:r>
              <a:rPr lang="en-US" sz="4400" dirty="0"/>
              <a:t>Introduction</a:t>
            </a:r>
            <a:br>
              <a:rPr lang="en-US" sz="2400" dirty="0"/>
            </a:br>
            <a:r>
              <a:rPr lang="en-US" sz="2400" dirty="0"/>
              <a:t>Textbook Chapter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4412131"/>
            <a:ext cx="7543800" cy="685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Instructor:  Prof. Dimpsey</a:t>
            </a:r>
          </a:p>
          <a:p>
            <a:pPr algn="ctr"/>
            <a:r>
              <a:rPr lang="en-US" dirty="0">
                <a:latin typeface="Consolas"/>
                <a:cs typeface="Consolas"/>
              </a:rPr>
              <a:t>e-mail: dimpsey@uw.edu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1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40% Tests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Midterm: 20%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Final: 20%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50% Programs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Individual and group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10% </a:t>
            </a:r>
            <a:r>
              <a:rPr lang="en-US" sz="2100" dirty="0" err="1"/>
              <a:t>Homeworks</a:t>
            </a:r>
            <a:r>
              <a:rPr lang="en-US" sz="2100" dirty="0"/>
              <a:t> / Assignments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In-Class and Take-home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Individual and group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4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Assignment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dirty="0"/>
              <a:t>  </a:t>
            </a:r>
            <a:r>
              <a:rPr lang="en-US" altLang="en-US" sz="2100" dirty="0"/>
              <a:t>Program Grading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2100" dirty="0"/>
              <a:t>Design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2100" dirty="0"/>
              <a:t>Style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2100" dirty="0"/>
              <a:t>Correctness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2100" dirty="0"/>
              <a:t>Efficiency 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2100" dirty="0"/>
              <a:t>Program grading will be done by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1950" dirty="0"/>
              <a:t>Design Inspection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1950" dirty="0"/>
              <a:t>Code Inspection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altLang="en-US" sz="1950" dirty="0"/>
              <a:t>Black Box Testing of created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7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Tahoma"/>
                <a:cs typeface="Tahoma"/>
              </a:rPr>
              <a:t>What is an Operating System?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39" y="1854257"/>
            <a:ext cx="7772400" cy="497065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Tahoma"/>
                <a:cs typeface="Tahoma"/>
              </a:rPr>
              <a:t> </a:t>
            </a:r>
            <a:r>
              <a:rPr lang="en-US" altLang="ja-JP" sz="2400" dirty="0">
                <a:latin typeface="Tahoma"/>
                <a:cs typeface="Tahoma"/>
              </a:rPr>
              <a:t>Goals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Execute user programs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Making the computer system convenient to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Use computer hardware efficiently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Blurred lines as to what is in the OS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Famous example: 1998 MS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Dennis Ritchie (Unix) definition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Kernel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Shell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Core set of Applications (editor, etc…)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 </a:t>
            </a:r>
            <a:r>
              <a:rPr lang="en-US" altLang="ja-JP" sz="2400" dirty="0">
                <a:latin typeface="Tahoma"/>
                <a:cs typeface="Tahoma"/>
                <a:hlinkClick r:id="rId4"/>
              </a:rPr>
              <a:t>https://www.youtube.com/watch?v=JoVQTPbD6UY</a:t>
            </a:r>
            <a:r>
              <a:rPr lang="en-US" altLang="ja-JP" sz="2400" dirty="0">
                <a:latin typeface="Tahoma"/>
                <a:cs typeface="Tahoma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5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-792593" y="1010728"/>
            <a:ext cx="7772401" cy="725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ja-JP" dirty="0"/>
              <a:t>Computer Hardware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15" y="2010604"/>
            <a:ext cx="7038975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002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Tahoma"/>
                <a:cs typeface="Tahoma"/>
              </a:rPr>
              <a:t>Computer System Components</a:t>
            </a:r>
            <a:endParaRPr lang="en-US" dirty="0">
              <a:latin typeface="Tahoma"/>
              <a:cs typeface="Tahoma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6605" r="6944" b="5122"/>
          <a:stretch/>
        </p:blipFill>
        <p:spPr bwMode="auto">
          <a:xfrm>
            <a:off x="1900783" y="1849822"/>
            <a:ext cx="5206599" cy="421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Tahoma"/>
                <a:cs typeface="Tahoma"/>
              </a:rPr>
              <a:t>Some Operating System History….</a:t>
            </a:r>
            <a:endParaRPr lang="en-US" dirty="0">
              <a:latin typeface="Tahoma"/>
              <a:cs typeface="Tahoma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5208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3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 descr="Screen Shot 2014-09-23 at 10.27.35 PM.png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" r="-1881"/>
          <a:stretch/>
        </p:blipFill>
        <p:spPr>
          <a:xfrm>
            <a:off x="671475" y="1030616"/>
            <a:ext cx="1751013" cy="2224087"/>
          </a:xfr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0"/>
            <a:ext cx="7772400" cy="725488"/>
          </a:xfrm>
        </p:spPr>
        <p:txBody>
          <a:bodyPr/>
          <a:lstStyle/>
          <a:p>
            <a:r>
              <a:rPr lang="en-US" dirty="0"/>
              <a:t>Charles Babbage (1792-1871)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5058" y="5712096"/>
            <a:ext cx="5652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Analytical Engine </a:t>
            </a:r>
            <a:endParaRPr lang="en-US" dirty="0"/>
          </a:p>
        </p:txBody>
      </p:sp>
      <p:pic>
        <p:nvPicPr>
          <p:cNvPr id="9" name="Picture 8" descr="Screen Shot 2014-09-23 at 10.3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59" y="847765"/>
            <a:ext cx="5652457" cy="4894787"/>
          </a:xfrm>
          <a:prstGeom prst="rect">
            <a:avLst/>
          </a:prstGeom>
        </p:spPr>
      </p:pic>
      <p:pic>
        <p:nvPicPr>
          <p:cNvPr id="10" name="Picture 9" descr="Screen Shot 2014-09-23 at 10.3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3" y="3474978"/>
            <a:ext cx="2776439" cy="22675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8763" y="5870179"/>
            <a:ext cx="2776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Punch Cards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27458" y="6026008"/>
            <a:ext cx="5652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Ada Lovelace the world’s first programmer!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1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089563" y="0"/>
            <a:ext cx="2189019" cy="725488"/>
          </a:xfrm>
        </p:spPr>
        <p:txBody>
          <a:bodyPr/>
          <a:lstStyle/>
          <a:p>
            <a:r>
              <a:rPr lang="en-US" dirty="0"/>
              <a:t>Colossus</a:t>
            </a:r>
          </a:p>
        </p:txBody>
      </p:sp>
      <p:pic>
        <p:nvPicPr>
          <p:cNvPr id="6" name="Picture 5" descr="Screen Shot 2014-09-23 at 10.43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6" y="793299"/>
            <a:ext cx="6989405" cy="44108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5525" y="5352573"/>
            <a:ext cx="6989405" cy="92333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1944 Colossus: first programmable, electronic, digital computer </a:t>
            </a:r>
          </a:p>
          <a:p>
            <a:pPr algn="ctr"/>
            <a:r>
              <a:rPr lang="en-US" dirty="0">
                <a:latin typeface="Tahoma"/>
                <a:cs typeface="Tahoma"/>
              </a:rPr>
              <a:t>Developed by British Codebreakers (Turing contributed)</a:t>
            </a:r>
          </a:p>
          <a:p>
            <a:pPr algn="ctr"/>
            <a:r>
              <a:rPr lang="en-US" i="1" dirty="0">
                <a:latin typeface="Tahoma"/>
                <a:cs typeface="Tahoma"/>
              </a:rPr>
              <a:t>Bombe</a:t>
            </a:r>
            <a:r>
              <a:rPr lang="en-US" dirty="0">
                <a:latin typeface="Tahoma"/>
                <a:cs typeface="Tahoma"/>
              </a:rPr>
              <a:t> used to help decode Enigma (German code)</a:t>
            </a:r>
          </a:p>
        </p:txBody>
      </p:sp>
    </p:spTree>
    <p:extLst>
      <p:ext uri="{BB962C8B-B14F-4D97-AF65-F5344CB8AC3E}">
        <p14:creationId xmlns:p14="http://schemas.microsoft.com/office/powerpoint/2010/main" val="289376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522102" y="-27709"/>
            <a:ext cx="2521527" cy="725488"/>
          </a:xfrm>
        </p:spPr>
        <p:txBody>
          <a:bodyPr/>
          <a:lstStyle/>
          <a:p>
            <a:r>
              <a:rPr lang="en-US" dirty="0"/>
              <a:t>ENIAC</a:t>
            </a:r>
          </a:p>
        </p:txBody>
      </p:sp>
      <p:sp>
        <p:nvSpPr>
          <p:cNvPr id="7" name="Rectangle 6"/>
          <p:cNvSpPr/>
          <p:nvPr/>
        </p:nvSpPr>
        <p:spPr>
          <a:xfrm>
            <a:off x="886383" y="4802969"/>
            <a:ext cx="6989405" cy="1477328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1946 ENIAC : Stored Program</a:t>
            </a:r>
          </a:p>
          <a:p>
            <a:pPr algn="ctr"/>
            <a:r>
              <a:rPr lang="en-US" dirty="0">
                <a:latin typeface="Tahoma"/>
                <a:cs typeface="Tahoma"/>
              </a:rPr>
              <a:t>US army supported general purpose electronic  computer to calculate artillery firing tables.  </a:t>
            </a:r>
          </a:p>
          <a:p>
            <a:pPr algn="ctr"/>
            <a:r>
              <a:rPr lang="en-US" dirty="0" err="1">
                <a:latin typeface="Tahoma"/>
                <a:cs typeface="Tahoma"/>
              </a:rPr>
              <a:t>Presper</a:t>
            </a:r>
            <a:r>
              <a:rPr lang="en-US" dirty="0">
                <a:latin typeface="Tahoma"/>
                <a:cs typeface="Tahoma"/>
              </a:rPr>
              <a:t> Eckert and John </a:t>
            </a:r>
            <a:r>
              <a:rPr lang="en-US" dirty="0" err="1">
                <a:latin typeface="Tahoma"/>
                <a:cs typeface="Tahoma"/>
              </a:rPr>
              <a:t>Mauchley</a:t>
            </a:r>
            <a:r>
              <a:rPr lang="en-US" dirty="0">
                <a:latin typeface="Tahoma"/>
                <a:cs typeface="Tahoma"/>
              </a:rPr>
              <a:t> main developers.</a:t>
            </a:r>
          </a:p>
          <a:p>
            <a:pPr algn="ctr"/>
            <a:r>
              <a:rPr lang="en-US" dirty="0">
                <a:latin typeface="Tahoma"/>
                <a:cs typeface="Tahoma"/>
              </a:rPr>
              <a:t>Led to EDVAC and Univac.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06" y="662394"/>
            <a:ext cx="6404558" cy="4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Scientist of the week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10063"/>
            <a:ext cx="2571750" cy="2928938"/>
          </a:xfrm>
        </p:spPr>
      </p:pic>
      <p:sp>
        <p:nvSpPr>
          <p:cNvPr id="8" name="TextBox 7"/>
          <p:cNvSpPr txBox="1"/>
          <p:nvPr/>
        </p:nvSpPr>
        <p:spPr>
          <a:xfrm>
            <a:off x="3609475" y="2310063"/>
            <a:ext cx="48415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John Von Neumann!</a:t>
            </a:r>
          </a:p>
          <a:p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3753853" y="2926683"/>
            <a:ext cx="469712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Innovations in Set theory, Geometry, Quantum Mechanics, Economics, Statistics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Founded Game Theory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Monte Carlo Method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EDVAC:  data and program both in same address space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ENIAC: First computer to use a stored program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Von Neumann Architecture!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Manhattan Project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MAD: Mutually Assured Destruction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Merge Sort Algorithm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520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CDF4-7A78-4A5E-BB7D-EAE6945B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A93F-5BEA-4952-AAE7-7D56912A9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your audio / Video</a:t>
            </a:r>
          </a:p>
        </p:txBody>
      </p:sp>
    </p:spTree>
    <p:extLst>
      <p:ext uri="{BB962C8B-B14F-4D97-AF65-F5344CB8AC3E}">
        <p14:creationId xmlns:p14="http://schemas.microsoft.com/office/powerpoint/2010/main" val="49511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5558" y="904250"/>
            <a:ext cx="6200993" cy="791456"/>
          </a:xfrm>
        </p:spPr>
        <p:txBody>
          <a:bodyPr>
            <a:normAutofit fontScale="90000"/>
          </a:bodyPr>
          <a:lstStyle/>
          <a:p>
            <a:r>
              <a:rPr lang="en-US" dirty="0"/>
              <a:t>Who really developed the Von Neumann arch?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58" y="2357438"/>
            <a:ext cx="1714500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86013"/>
            <a:ext cx="21431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is the Von Neumann Bottleneck?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What has been done to alleviate this issue?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Enjoy this video : </a:t>
            </a:r>
            <a:r>
              <a:rPr lang="en-US" sz="2000" dirty="0">
                <a:hlinkClick r:id="rId3"/>
              </a:rPr>
              <a:t>https://www.youtube.com/watch?v=IJN4Ah4QDpg&amp;t=8s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112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310C30-6F77-4EBB-861D-FB0DE517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Bell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D6C2F-21C2-47D5-BF21-FE022711D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1.05.2021</a:t>
            </a:r>
          </a:p>
        </p:txBody>
      </p:sp>
    </p:spTree>
    <p:extLst>
      <p:ext uri="{BB962C8B-B14F-4D97-AF65-F5344CB8AC3E}">
        <p14:creationId xmlns:p14="http://schemas.microsoft.com/office/powerpoint/2010/main" val="219417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9D54-C14F-4792-89BA-D9506250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BFDE-C84B-437D-ABA7-FECAD31C9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ANNOUNCEMENTS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RECALL: Required readings on first slide of deck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Von Neumann Arch Video: </a:t>
            </a:r>
            <a:r>
              <a:rPr lang="en-US" dirty="0">
                <a:hlinkClick r:id="rId2"/>
              </a:rPr>
              <a:t>https://www.youtube.com/watch?v=IJN4Ah4QDpg&amp;t=8s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Homework 1:   1/12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Program 1:  1/20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Quantitative Skills Center (QSC): </a:t>
            </a:r>
            <a:r>
              <a:rPr lang="en-US" dirty="0">
                <a:hlinkClick r:id="rId3"/>
              </a:rPr>
              <a:t>https://www.uwb.edu/qsc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AGENDA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Finish OS History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System Calls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7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Batch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555878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1600" dirty="0"/>
              <a:t>  </a:t>
            </a:r>
            <a:r>
              <a:rPr lang="en-US" altLang="ja-JP" sz="2000" dirty="0"/>
              <a:t>A job is assembled of the program, the data, and some control information (in control cards).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Programmers pass their jobs to an operator.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The operator batches together jobs.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OS transfers control from one job to another.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Each job output is sent back to the programmer.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00B050"/>
                </a:solidFill>
              </a:rPr>
              <a:t>  Program has control over all of the system resources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5" t="1007" r="28203" b="806"/>
          <a:stretch>
            <a:fillRect/>
          </a:stretch>
        </p:blipFill>
        <p:spPr bwMode="auto">
          <a:xfrm>
            <a:off x="6595304" y="1845734"/>
            <a:ext cx="2422525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5815807" y="3913908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72629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3961" y="0"/>
            <a:ext cx="7772400" cy="725488"/>
          </a:xfrm>
        </p:spPr>
        <p:txBody>
          <a:bodyPr/>
          <a:lstStyle/>
          <a:p>
            <a:r>
              <a:rPr lang="en-US" dirty="0"/>
              <a:t>FORTRAN PUNCH CARDS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830" y="3463661"/>
            <a:ext cx="2994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CS in the 1950/60s!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67620" y="3784504"/>
            <a:ext cx="3858711" cy="2214526"/>
            <a:chOff x="3768411" y="2403435"/>
            <a:chExt cx="5312299" cy="3718797"/>
          </a:xfrm>
        </p:grpSpPr>
        <p:pic>
          <p:nvPicPr>
            <p:cNvPr id="7" name="Picture 6" descr="Screen Shot 2014-09-23 at 10.51.3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411" y="2403435"/>
              <a:ext cx="5312298" cy="334946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768412" y="5752900"/>
              <a:ext cx="53122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Punch card reader</a:t>
              </a:r>
            </a:p>
          </p:txBody>
        </p:sp>
      </p:grpSp>
      <p:pic>
        <p:nvPicPr>
          <p:cNvPr id="6" name="Picture 5" descr="Screen Shot 2014-09-23 at 10.49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1" y="871517"/>
            <a:ext cx="2650105" cy="2541708"/>
          </a:xfrm>
          <a:prstGeom prst="rect">
            <a:avLst/>
          </a:prstGeom>
        </p:spPr>
      </p:pic>
      <p:pic>
        <p:nvPicPr>
          <p:cNvPr id="11" name="Picture 10" descr="Screen Shot 2014-09-23 at 10.54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1" y="4157351"/>
            <a:ext cx="3046149" cy="17697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8731" y="5927131"/>
            <a:ext cx="2994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SINGLE PROGRAM Software</a:t>
            </a:r>
          </a:p>
        </p:txBody>
      </p:sp>
      <p:pic>
        <p:nvPicPr>
          <p:cNvPr id="13" name="Picture 12" descr="Screen Shot 2014-09-23 at 10.58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21" y="933009"/>
            <a:ext cx="3858710" cy="25330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67621" y="3466019"/>
            <a:ext cx="4324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IBM 7094 – IBMSYS OS</a:t>
            </a:r>
          </a:p>
        </p:txBody>
      </p:sp>
    </p:spTree>
    <p:extLst>
      <p:ext uri="{BB962C8B-B14F-4D97-AF65-F5344CB8AC3E}">
        <p14:creationId xmlns:p14="http://schemas.microsoft.com/office/powerpoint/2010/main" val="259981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0"/>
            <a:ext cx="7772400" cy="725488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-IBM 360 – OS/360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idx="4294967295"/>
          </p:nvPr>
        </p:nvSpPr>
        <p:spPr>
          <a:xfrm>
            <a:off x="290945" y="867341"/>
            <a:ext cx="3976254" cy="508158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3200" dirty="0"/>
              <a:t>Announced in 1964*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 fundamental leap in the history of computing/OS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Created to unify instruction sets of all IBM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50" dirty="0"/>
              <a:t>This aspect did not quite work as people did not want to port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50" dirty="0"/>
              <a:t>Introduced virtualization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 Millions of assembly LOC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 Thousands of programmers</a:t>
            </a:r>
          </a:p>
          <a:p>
            <a:pPr marL="304038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50"/>
                </a:solidFill>
              </a:rPr>
              <a:t>Multiprogramming!</a:t>
            </a:r>
          </a:p>
          <a:p>
            <a:endParaRPr lang="en-US" dirty="0"/>
          </a:p>
        </p:txBody>
      </p:sp>
      <p:pic>
        <p:nvPicPr>
          <p:cNvPr id="6" name="Picture 5" descr="Screen Shot 2014-09-23 at 11.03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866795"/>
            <a:ext cx="4572615" cy="50821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895" y="6063916"/>
            <a:ext cx="336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*Greatest year of the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2964152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Multiprogramming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4964" y="1794250"/>
            <a:ext cx="604750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/>
              <a:t>  Several jobs are kept in main memory at the same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/>
              <a:t>  OS picks one of them to execute.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/>
              <a:t>  The job may have to wait for a slow I/O operation to complete.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/>
              <a:t>  OS switches to and executes another job.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/>
              <a:t>  To facilitate multiprogramming, OS requires: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Helvetica" charset="0"/>
              </a:rPr>
              <a:t>  Job scheduling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Helvetica" charset="0"/>
              </a:rPr>
              <a:t>  Memory management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67275" y="1412334"/>
            <a:ext cx="6088062" cy="440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altLang="ja-JP" sz="2400" dirty="0">
              <a:latin typeface="Helvetica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 t="934" r="25233" b="934"/>
          <a:stretch>
            <a:fillRect/>
          </a:stretch>
        </p:blipFill>
        <p:spPr bwMode="auto">
          <a:xfrm>
            <a:off x="6389688" y="1672648"/>
            <a:ext cx="2605087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6078358" y="3425856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48629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6383338" y="2922588"/>
            <a:ext cx="519112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Time-Sharing Systems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60" y="1845734"/>
            <a:ext cx="446659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1600" dirty="0"/>
              <a:t>  </a:t>
            </a:r>
            <a:r>
              <a:rPr lang="en-US" altLang="ja-JP" sz="2000" dirty="0"/>
              <a:t>This is a logical extension of multiprogramming.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Each user has at least one separate program in memory.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A program in execution is referred to as a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Process switch occur so frequently that the users can interact with each program while it is running.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  File system allows users to access data and program interactively.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 t="934" r="25233" b="934"/>
          <a:stretch>
            <a:fillRect/>
          </a:stretch>
        </p:blipFill>
        <p:spPr bwMode="auto">
          <a:xfrm>
            <a:off x="6389688" y="2005013"/>
            <a:ext cx="2605087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136660"/>
              </p:ext>
            </p:extLst>
          </p:nvPr>
        </p:nvGraphicFramePr>
        <p:xfrm>
          <a:off x="5316538" y="2922588"/>
          <a:ext cx="1066800" cy="805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Clip" r:id="rId5" imgW="1362075" imgH="1047750" progId="MS_ClipArt_Gallery.5">
                  <p:embed/>
                </p:oleObj>
              </mc:Choice>
              <mc:Fallback>
                <p:oleObj name="Clip" r:id="rId5" imgW="1362075" imgH="104775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2922588"/>
                        <a:ext cx="1066800" cy="805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3056"/>
              </p:ext>
            </p:extLst>
          </p:nvPr>
        </p:nvGraphicFramePr>
        <p:xfrm>
          <a:off x="5289550" y="3765550"/>
          <a:ext cx="10668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9" name="ｸﾘｯﾌﾟ" r:id="rId7" imgW="1362075" imgH="1047750" progId="MS_ClipArt_Gallery.2">
                  <p:embed/>
                </p:oleObj>
              </mc:Choice>
              <mc:Fallback>
                <p:oleObj name="ｸﾘｯﾌﾟ" r:id="rId7" imgW="1362075" imgH="104775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3765550"/>
                        <a:ext cx="10668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479921"/>
              </p:ext>
            </p:extLst>
          </p:nvPr>
        </p:nvGraphicFramePr>
        <p:xfrm>
          <a:off x="5289550" y="4656931"/>
          <a:ext cx="10668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ｸﾘｯﾌﾟ" r:id="rId8" imgW="1362075" imgH="1047750" progId="MS_ClipArt_Gallery.2">
                  <p:embed/>
                </p:oleObj>
              </mc:Choice>
              <mc:Fallback>
                <p:oleObj name="ｸﾘｯﾌﾟ" r:id="rId8" imgW="1362075" imgH="104775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656931"/>
                        <a:ext cx="10668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051115"/>
              </p:ext>
            </p:extLst>
          </p:nvPr>
        </p:nvGraphicFramePr>
        <p:xfrm>
          <a:off x="5280025" y="5505450"/>
          <a:ext cx="10668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ｸﾘｯﾌﾟ" r:id="rId9" imgW="1362075" imgH="1047750" progId="MS_ClipArt_Gallery.2">
                  <p:embed/>
                </p:oleObj>
              </mc:Choice>
              <mc:Fallback>
                <p:oleObj name="ｸﾘｯﾌﾟ" r:id="rId9" imgW="1362075" imgH="104775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25" y="5505450"/>
                        <a:ext cx="106680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21"/>
          <p:cNvSpPr>
            <a:spLocks noChangeShapeType="1"/>
          </p:cNvSpPr>
          <p:nvPr/>
        </p:nvSpPr>
        <p:spPr bwMode="auto">
          <a:xfrm>
            <a:off x="6346825" y="3765550"/>
            <a:ext cx="519113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6356350" y="4705350"/>
            <a:ext cx="519113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6383338" y="5505450"/>
            <a:ext cx="519112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255250" y="3323652"/>
            <a:ext cx="647200" cy="23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255250" y="4104047"/>
            <a:ext cx="647200" cy="23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255250" y="4986410"/>
            <a:ext cx="647200" cy="23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55250" y="5786510"/>
            <a:ext cx="647200" cy="23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4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" indent="0">
              <a:buNone/>
            </a:pPr>
            <a:r>
              <a:rPr lang="en-US" sz="2800" b="1" dirty="0">
                <a:solidFill>
                  <a:srgbClr val="00BA01"/>
                </a:solidFill>
              </a:rPr>
              <a:t>Mult</a:t>
            </a:r>
            <a:r>
              <a:rPr lang="en-US" sz="2800" dirty="0"/>
              <a:t>iplexed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A01"/>
                </a:solidFill>
              </a:rPr>
              <a:t>I</a:t>
            </a:r>
            <a:r>
              <a:rPr lang="en-US" sz="2800" dirty="0"/>
              <a:t>nformation and </a:t>
            </a:r>
            <a:r>
              <a:rPr lang="en-US" sz="2800" b="1" dirty="0">
                <a:solidFill>
                  <a:srgbClr val="00BA01"/>
                </a:solidFill>
              </a:rPr>
              <a:t>C</a:t>
            </a:r>
            <a:r>
              <a:rPr lang="en-US" sz="2800" dirty="0"/>
              <a:t>omputing </a:t>
            </a:r>
            <a:r>
              <a:rPr lang="en-US" sz="2800" b="1" dirty="0">
                <a:solidFill>
                  <a:srgbClr val="00BA01"/>
                </a:solidFill>
              </a:rPr>
              <a:t>S</a:t>
            </a:r>
            <a:r>
              <a:rPr lang="en-US" sz="2800" dirty="0"/>
              <a:t>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Conceived as a general purpose time-sharing utility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Joint project of MIT, GE and Bell Labs started in 1965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Taken over by Honeywell in 1970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MIT shut down its Multics system  in 1988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Last system was deactivated in 2000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Precursor to Unix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 descr="Screen Shot 2014-09-23 at 11.31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86" y="3052361"/>
            <a:ext cx="3427774" cy="2655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74" y="4380059"/>
            <a:ext cx="3547799" cy="19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Intro:  Who am I?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Studied at University of Illinois: BS, MS, PhD (CS, CE, EE)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Worked at IBM and Microsoft on a bunch of stuff including: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Operating Systems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Java Virtual Machines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Business Platforms:  WebSphere, BizTalk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Dev Tools:  Visual Studio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Frameworks:  </a:t>
            </a:r>
            <a:r>
              <a:rPr lang="en-US" sz="1950" dirty="0" err="1"/>
              <a:t>.Net</a:t>
            </a:r>
            <a:r>
              <a:rPr lang="en-US" sz="1950" dirty="0"/>
              <a:t>, Windows Communication Foundation, Workflow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Azure Cloud Services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Cloud Commerce Services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Supply Chain </a:t>
            </a:r>
            <a:endParaRPr lang="en-US" sz="2100" dirty="0"/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Operating Systems I’ve worked on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AIX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Microkernel 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Linux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OS/2 and WARP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Taught at UT and UWB: CSS332, CSS340, CSS342, CSS343, CSS430, CSS432, CSS436, CSS501, CSS502, CSS503, CSS490 (Cloud), CSS566</a:t>
            </a:r>
            <a:endParaRPr lang="en-US" sz="2100" dirty="0">
              <a:solidFill>
                <a:srgbClr val="00B050"/>
              </a:solidFill>
            </a:endParaRP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456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290" y="2014941"/>
            <a:ext cx="5405546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2000" dirty="0"/>
              <a:t>1969:  Ken Thompson and Dennis Ritchie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Bell Labs on a $70,000 DEC PDP-7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Developing an alternative to </a:t>
            </a:r>
            <a:r>
              <a:rPr lang="en-US" sz="2000" dirty="0" err="1"/>
              <a:t>Multics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Focusing on doing a single thing:  </a:t>
            </a:r>
            <a:r>
              <a:rPr lang="en-US" sz="2000" dirty="0" err="1"/>
              <a:t>Uni</a:t>
            </a:r>
            <a:r>
              <a:rPr lang="en-US" sz="2000" dirty="0"/>
              <a:t>(x)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Long and strong history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Unix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BSD Unix (1977)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System V Unix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HPUX, </a:t>
            </a:r>
            <a:r>
              <a:rPr lang="en-US" sz="2000" b="1" dirty="0">
                <a:solidFill>
                  <a:srgbClr val="00B050"/>
                </a:solidFill>
              </a:rPr>
              <a:t>AIX, </a:t>
            </a:r>
            <a:r>
              <a:rPr lang="en-US" sz="2000" dirty="0"/>
              <a:t>Solaris, ..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Current Mac OS are Unix based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Linux </a:t>
            </a:r>
            <a:endParaRPr lang="en-US" sz="215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Screen Shot 2014-09-23 at 11.21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46" y="3012468"/>
            <a:ext cx="3632927" cy="29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9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cs typeface="Tahoma"/>
              </a:rPr>
              <a:t>Breakout!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47332" y="1813112"/>
            <a:ext cx="7772401" cy="3455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000" dirty="0">
                <a:latin typeface="Tahoma"/>
                <a:cs typeface="Tahoma"/>
              </a:rPr>
              <a:t>There are two main categories of operating systems available in the world: </a:t>
            </a:r>
            <a:r>
              <a:rPr lang="en-US" sz="2000" i="1" dirty="0">
                <a:latin typeface="Tahoma"/>
                <a:cs typeface="Tahoma"/>
              </a:rPr>
              <a:t>Open Source and Closed Source</a:t>
            </a:r>
          </a:p>
          <a:p>
            <a:pPr marL="18288" indent="0">
              <a:buNone/>
            </a:pPr>
            <a:r>
              <a:rPr lang="en-US" sz="2000" i="1" dirty="0">
                <a:latin typeface="Tahoma"/>
                <a:cs typeface="Tahoma"/>
              </a:rPr>
              <a:t>	Give examples of each type of OS</a:t>
            </a:r>
          </a:p>
          <a:p>
            <a:pPr marL="18288" indent="0">
              <a:buNone/>
            </a:pPr>
            <a:r>
              <a:rPr lang="en-US" sz="2000" i="1" dirty="0">
                <a:latin typeface="Tahoma"/>
                <a:cs typeface="Tahoma"/>
              </a:rPr>
              <a:t>	List Pros/Cons of each</a:t>
            </a:r>
          </a:p>
        </p:txBody>
      </p:sp>
    </p:spTree>
    <p:extLst>
      <p:ext uri="{BB962C8B-B14F-4D97-AF65-F5344CB8AC3E}">
        <p14:creationId xmlns:p14="http://schemas.microsoft.com/office/powerpoint/2010/main" val="178123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Operating Systems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60" y="1767174"/>
            <a:ext cx="7543800" cy="4023360"/>
          </a:xfrm>
        </p:spPr>
        <p:txBody>
          <a:bodyPr>
            <a:noAutofit/>
          </a:bodyPr>
          <a:lstStyle/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en-US" altLang="ja-JP" sz="1900" dirty="0">
                <a:latin typeface="Tahoma"/>
                <a:cs typeface="Tahoma"/>
              </a:rPr>
              <a:t>Open Source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Software Industry started in an Open Source culture (~1950s)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“Homebrew Clubs” and MITs Model Railroad Club source code</a:t>
            </a:r>
          </a:p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en-US" altLang="ja-JP" sz="1900" dirty="0">
                <a:latin typeface="Tahoma"/>
                <a:cs typeface="Tahoma"/>
              </a:rPr>
              <a:t>Copyright vs. </a:t>
            </a:r>
            <a:r>
              <a:rPr lang="en-US" altLang="ja-JP" sz="1900" dirty="0" err="1">
                <a:latin typeface="Tahoma"/>
                <a:cs typeface="Tahoma"/>
              </a:rPr>
              <a:t>Copyleft</a:t>
            </a:r>
            <a:endParaRPr lang="en-US" altLang="ja-JP" sz="1900" dirty="0">
              <a:latin typeface="Tahoma"/>
              <a:cs typeface="Tahoma"/>
            </a:endParaRP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Binary only releases and source code copyrights (closed source)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Digital Rights Management (DRM) - illegal to reverse engineer 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Free Software Foundation (FSF): </a:t>
            </a:r>
            <a:r>
              <a:rPr lang="en-US" altLang="ja-JP" sz="1600" dirty="0">
                <a:latin typeface="Tahoma"/>
                <a:cs typeface="Tahoma"/>
                <a:hlinkClick r:id="rId3"/>
              </a:rPr>
              <a:t>https://www.fsf.org/about/</a:t>
            </a:r>
            <a:r>
              <a:rPr lang="en-US" altLang="ja-JP" sz="1600" dirty="0">
                <a:latin typeface="Tahoma"/>
                <a:cs typeface="Tahoma"/>
              </a:rPr>
              <a:t> </a:t>
            </a:r>
          </a:p>
          <a:p>
            <a:pPr lvl="3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 GNU project (“GNU’s Not Unix”)</a:t>
            </a:r>
          </a:p>
          <a:p>
            <a:pPr lvl="3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  <a:hlinkClick r:id="rId4"/>
              </a:rPr>
              <a:t>http://www.gnu.org/gwm/libredocxml/x53.html</a:t>
            </a:r>
            <a:r>
              <a:rPr lang="en-US" altLang="ja-JP" sz="1600" dirty="0">
                <a:latin typeface="Tahoma"/>
                <a:cs typeface="Tahoma"/>
              </a:rPr>
              <a:t> 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GPL – General Public License – must ship source with binaries</a:t>
            </a:r>
          </a:p>
          <a:p>
            <a:pPr lvl="3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GNU license which is also </a:t>
            </a:r>
            <a:r>
              <a:rPr lang="en-US" altLang="ja-JP" sz="1600" dirty="0" err="1">
                <a:latin typeface="Tahoma"/>
                <a:cs typeface="Tahoma"/>
              </a:rPr>
              <a:t>copyleft</a:t>
            </a:r>
            <a:endParaRPr lang="en-US" altLang="ja-JP" sz="1600" dirty="0">
              <a:latin typeface="Tahoma"/>
              <a:cs typeface="Tahoma"/>
            </a:endParaRPr>
          </a:p>
          <a:p>
            <a:pPr lvl="1">
              <a:buSzPct val="80000"/>
              <a:buFont typeface="Arial" panose="020B0604020202020204" pitchFamily="34" charset="0"/>
              <a:buChar char="•"/>
            </a:pPr>
            <a:r>
              <a:rPr lang="en-US" altLang="ja-JP" sz="1900" dirty="0">
                <a:latin typeface="Tahoma"/>
                <a:cs typeface="Tahoma"/>
              </a:rPr>
              <a:t>GNU/Linux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Hundreds of unique distributions from the core…</a:t>
            </a:r>
          </a:p>
          <a:p>
            <a:pPr lvl="2">
              <a:buSzPct val="80000"/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Tahoma"/>
                <a:cs typeface="Tahoma"/>
              </a:rPr>
              <a:t>https://www.kernel.org/pub/linux/kernel/v2.6/</a:t>
            </a:r>
          </a:p>
          <a:p>
            <a:pPr lvl="1">
              <a:buSzPct val="80000"/>
              <a:buFont typeface="Arial" panose="020B0604020202020204" pitchFamily="34" charset="0"/>
              <a:buChar char="•"/>
            </a:pPr>
            <a:endParaRPr lang="en-US" sz="1900" dirty="0">
              <a:latin typeface="Tahoma"/>
              <a:cs typeface="Tahom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5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77238" y="287338"/>
            <a:ext cx="2484121" cy="1241399"/>
          </a:xfrm>
        </p:spPr>
        <p:txBody>
          <a:bodyPr/>
          <a:lstStyle/>
          <a:p>
            <a:r>
              <a:rPr lang="en-US" dirty="0"/>
              <a:t>Linux</a:t>
            </a:r>
          </a:p>
        </p:txBody>
      </p:sp>
      <p:pic>
        <p:nvPicPr>
          <p:cNvPr id="6" name="Picture 5" descr="Screen Shot 2014-09-24 at 12.01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24" y="703750"/>
            <a:ext cx="3976039" cy="299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21" y="1816852"/>
            <a:ext cx="1585338" cy="18784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7238" y="3983442"/>
            <a:ext cx="75768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Started with MINIX3 for education (Tanenbaum)</a:t>
            </a:r>
          </a:p>
          <a:p>
            <a:r>
              <a:rPr lang="en-US" dirty="0">
                <a:hlinkClick r:id="rId5"/>
              </a:rPr>
              <a:t> http://www.minix3.org/documentation/index.html</a:t>
            </a:r>
            <a:endParaRPr lang="en-US" dirty="0"/>
          </a:p>
          <a:p>
            <a:pPr>
              <a:buSzPct val="80000"/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</a:t>
            </a:r>
            <a:r>
              <a:rPr lang="en-US" altLang="ja-JP" dirty="0"/>
              <a:t>4 Major Open Source OS Distributions:</a:t>
            </a:r>
          </a:p>
          <a:p>
            <a:pPr marL="795337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ja-JP" dirty="0"/>
              <a:t>Red Hat / Fedora/Centos – (</a:t>
            </a:r>
            <a:r>
              <a:rPr lang="en-US" altLang="ja-JP" dirty="0" err="1"/>
              <a:t>Redhat</a:t>
            </a:r>
            <a:r>
              <a:rPr lang="en-US" altLang="ja-JP" dirty="0"/>
              <a:t> $s, Fedora/Centos – FREE)</a:t>
            </a:r>
          </a:p>
          <a:p>
            <a:pPr marL="795337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ja-JP" dirty="0"/>
              <a:t>SUSE/</a:t>
            </a:r>
            <a:r>
              <a:rPr lang="en-US" altLang="ja-JP" dirty="0" err="1"/>
              <a:t>OpenSUSE</a:t>
            </a:r>
            <a:r>
              <a:rPr lang="en-US" altLang="ja-JP" dirty="0"/>
              <a:t>  - Enterprise FREE</a:t>
            </a:r>
          </a:p>
          <a:p>
            <a:pPr marL="795337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ja-JP" dirty="0" err="1"/>
              <a:t>Debian</a:t>
            </a:r>
            <a:r>
              <a:rPr lang="en-US" altLang="ja-JP" dirty="0"/>
              <a:t> – Popular on small Linux platforms (e.g. Raspberry PI)</a:t>
            </a:r>
          </a:p>
          <a:p>
            <a:pPr marL="795337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ja-JP" dirty="0"/>
              <a:t>Ubuntu – (e.g. Our UW Bothell Lab OS!)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72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Tannenbaum-Tovalds</a:t>
            </a:r>
            <a:r>
              <a:rPr lang="en-US" dirty="0"/>
              <a:t> Debate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279745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2000" dirty="0"/>
              <a:t>Microkernel v. Monolithic kernel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1992 on-line debate between </a:t>
            </a:r>
            <a:r>
              <a:rPr lang="en-US" sz="2000" dirty="0" err="1"/>
              <a:t>Tannenbaum</a:t>
            </a:r>
            <a:r>
              <a:rPr lang="en-US" sz="2000" dirty="0"/>
              <a:t> and Torvalds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“Linux is Obsolete” – </a:t>
            </a:r>
            <a:r>
              <a:rPr lang="en-US" sz="2000" dirty="0" err="1"/>
              <a:t>Tannenbaum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Linux, Unix monolithic and outdated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Non-portable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Brittle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Open-source issues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122" name="Picture 2" descr="http://upload.wikimedia.org/wikipedia/commons/thumb/e/ec/Kernel-microkernel.svg/220px-Kernel-microkernel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92" y="4765674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thumb/1/1b/Kernel-monolithic.svg/220px-Kernel-monolithic.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94" y="4684204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68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cs typeface="Tahoma"/>
              </a:rPr>
              <a:t>Linux Lab Orientation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91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50" dirty="0"/>
              <a:t>Dual boot Linux on your laptop (</a:t>
            </a:r>
            <a:r>
              <a:rPr lang="en-US" sz="1750" dirty="0">
                <a:hlinkClick r:id="rId3"/>
              </a:rPr>
              <a:t>https://www.ubuntu.com/download</a:t>
            </a:r>
            <a:r>
              <a:rPr lang="en-US" sz="1750" dirty="0"/>
              <a:t>) 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50" dirty="0"/>
              <a:t>Get a Linux VM from Amazon or Azure</a:t>
            </a:r>
            <a:endParaRPr lang="en-US" sz="14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50" dirty="0"/>
              <a:t>Utilize Linux UW1 Lab In-Person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NOT THIS QUARTER! But, wanted to let you know.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Go to room uw1-320; you should have access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Login / Tutor help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50" dirty="0"/>
              <a:t> </a:t>
            </a:r>
            <a:r>
              <a:rPr lang="en-US" sz="1750" dirty="0"/>
              <a:t>Utilize Remote Linux Lab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u="sng" dirty="0">
                <a:hlinkClick r:id="rId4"/>
              </a:rPr>
              <a:t>https://www.uwb.edu/css/facilities/linux</a:t>
            </a:r>
            <a:endParaRPr 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hlinkClick r:id="rId5"/>
              </a:rPr>
              <a:t>http://depts.washington.edu/cssuwb/wiki/connecting_to_the_linux_lab</a:t>
            </a:r>
            <a:r>
              <a:rPr lang="en-US" sz="1700" dirty="0"/>
              <a:t> 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hlinkClick r:id="rId6"/>
              </a:rPr>
              <a:t>https://itconnect.uw.edu/connect/uw-networks/about-husky-onnet/use-husky-onnet/ 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50" dirty="0"/>
              <a:t>Run virtual Linux environment on your laptop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Multiple versions of this but perf/fidelity can be poor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http://www.vmware.com/download/player</a:t>
            </a:r>
            <a:r>
              <a:rPr lang="en-US" sz="16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Generally least preferred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3952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Linux Lab 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Linux Lab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Host Names:  </a:t>
            </a:r>
            <a:r>
              <a:rPr lang="en-US" dirty="0">
                <a:hlinkClick r:id="rId2"/>
              </a:rPr>
              <a:t>csslab1@uwb.edu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csslab12@uwb.edu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Share NFS backed file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Access from MAC / Linux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50" dirty="0" err="1">
                <a:latin typeface="Consolas"/>
                <a:cs typeface="Consolas"/>
              </a:rPr>
              <a:t>ssh</a:t>
            </a:r>
            <a:r>
              <a:rPr lang="en-US" sz="1450" dirty="0">
                <a:latin typeface="Consolas"/>
                <a:cs typeface="Consolas"/>
              </a:rPr>
              <a:t> uwnetid@csslab1.uwb.edu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50" dirty="0">
                <a:latin typeface="Consolas"/>
                <a:cs typeface="Consolas"/>
              </a:rPr>
              <a:t>Requires </a:t>
            </a:r>
            <a:r>
              <a:rPr lang="en-US" sz="1450" dirty="0" err="1">
                <a:latin typeface="Consolas"/>
                <a:cs typeface="Consolas"/>
              </a:rPr>
              <a:t>HuskyNet</a:t>
            </a:r>
            <a:r>
              <a:rPr lang="en-US" sz="1450" dirty="0">
                <a:latin typeface="Consolas"/>
                <a:cs typeface="Consolas"/>
              </a:rPr>
              <a:t> when off-campus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onsolas"/>
              </a:rPr>
              <a:t> </a:t>
            </a:r>
            <a:r>
              <a:rPr lang="en-US" dirty="0"/>
              <a:t>Access from Windows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onsolas"/>
              </a:rPr>
              <a:t>PUTTY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nsolas"/>
              </a:rPr>
              <a:t>MobaXTERM</a:t>
            </a:r>
            <a:r>
              <a:rPr lang="en-US" dirty="0">
                <a:latin typeface="Consolas"/>
              </a:rPr>
              <a:t> (</a:t>
            </a:r>
            <a:r>
              <a:rPr lang="en-US" dirty="0">
                <a:hlinkClick r:id="rId4"/>
              </a:rPr>
              <a:t>https://mobaxterm.mobatek.net/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47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6B5C-87B6-4FC1-BD9D-5CCBDB27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Access:  Check out the Video!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7AA4-4944-4E8F-971F-1BC01B4E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HERE:   </a:t>
            </a:r>
            <a:r>
              <a:rPr lang="en-US" dirty="0">
                <a:hlinkClick r:id="rId2"/>
              </a:rPr>
              <a:t>https://youtu.be/Y2BgH_pZObo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LIKE AND SUBSCRIBE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59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cs typeface="Tahoma"/>
              </a:rPr>
              <a:t>Linux Lab:</a:t>
            </a:r>
            <a:br>
              <a:rPr lang="en-US" dirty="0">
                <a:latin typeface="Tahoma"/>
                <a:cs typeface="Tahoma"/>
              </a:rPr>
            </a:br>
            <a:r>
              <a:rPr lang="en-US" dirty="0">
                <a:latin typeface="Tahoma"/>
                <a:cs typeface="Tahoma"/>
              </a:rPr>
              <a:t>tips to improve your life </a:t>
            </a:r>
            <a:r>
              <a:rPr lang="en-US" dirty="0">
                <a:latin typeface="Tahoma"/>
                <a:cs typeface="Tahoma"/>
                <a:sym typeface="Wingdings" panose="05000000000000000000" pitchFamily="2" charset="2"/>
              </a:rPr>
              <a:t>!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44487905"/>
              </p:ext>
            </p:extLst>
          </p:nvPr>
        </p:nvGraphicFramePr>
        <p:xfrm>
          <a:off x="822960" y="1882775"/>
          <a:ext cx="7772400" cy="3053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1" dirty="0">
                          <a:latin typeface="Consolas"/>
                          <a:cs typeface="Consolas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nsolas"/>
                          <a:cs typeface="Consolas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nsolas"/>
                          <a:cs typeface="Consolas"/>
                        </a:rPr>
                        <a:t>Servers</a:t>
                      </a:r>
                    </a:p>
                    <a:p>
                      <a:pPr marL="0" lvl="1" indent="0" algn="r">
                        <a:buFont typeface="Arial"/>
                        <a:buNone/>
                      </a:pPr>
                      <a:endParaRPr lang="en-US" altLang="ja-JP" sz="1400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csslab1 – csslab12 : 12 Ubuntu x86-64bit Machines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	 00-12 connected to 1000Mbps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1" dirty="0">
                          <a:latin typeface="Consolas"/>
                          <a:cs typeface="Consolas"/>
                        </a:rPr>
                        <a:t>Login</a:t>
                      </a:r>
                    </a:p>
                    <a:p>
                      <a:pPr algn="r"/>
                      <a:endParaRPr lang="en-US" sz="1400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$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dirty="0">
                          <a:latin typeface="Consolas"/>
                          <a:cs typeface="Consolas"/>
                        </a:rPr>
                        <a:t>ssh uwnetid@csslab1.uwb.edu (machine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latin typeface="Consolas"/>
                          <a:cs typeface="Consolas"/>
                        </a:rPr>
                        <a:t>Goto my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$ cd ~</a:t>
                      </a:r>
                      <a:r>
                        <a:rPr lang="en-US" sz="1400" dirty="0" err="1">
                          <a:latin typeface="Consolas"/>
                          <a:cs typeface="Consolas"/>
                        </a:rPr>
                        <a:t>mynetid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latin typeface="Consolas"/>
                          <a:cs typeface="Consolas"/>
                        </a:rPr>
                        <a:t>Transferring Files</a:t>
                      </a:r>
                      <a:r>
                        <a:rPr lang="en-US" sz="1400" b="1" dirty="0">
                          <a:latin typeface="Consolas"/>
                          <a:cs typeface="Consolas"/>
                          <a:sym typeface="Wingdings"/>
                        </a:rPr>
                        <a:t> UWB</a:t>
                      </a:r>
                      <a:endParaRPr lang="en-US" sz="1400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$ scp foo.tgz uwnetid@csslab7.uwb.edu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latin typeface="Consolas"/>
                          <a:cs typeface="Consolas"/>
                        </a:rPr>
                        <a:t>Transferring </a:t>
                      </a:r>
                      <a:r>
                        <a:rPr lang="en-US" sz="1400" b="1" dirty="0" err="1">
                          <a:latin typeface="Consolas"/>
                          <a:cs typeface="Consolas"/>
                        </a:rPr>
                        <a:t>UWB</a:t>
                      </a:r>
                      <a:r>
                        <a:rPr lang="en-US" sz="1400" b="1" dirty="0" err="1">
                          <a:latin typeface="Consolas"/>
                          <a:cs typeface="Consolas"/>
                          <a:sym typeface="Wingdings"/>
                        </a:rPr>
                        <a:t>local</a:t>
                      </a:r>
                      <a:endParaRPr lang="en-US" sz="1400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$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scp uwnetid@csslab6.uwb.edu:bar.tgz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467">
                <a:tc>
                  <a:txBody>
                    <a:bodyPr/>
                    <a:lstStyle/>
                    <a:p>
                      <a:pPr algn="r"/>
                      <a:endParaRPr lang="en-US" sz="1400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rgbClr val="000000"/>
                        </a:solidFill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90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Course Objectives: Why are you here?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Understand fundamental concepts of operating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/>
              <a:t>Critical to understand how underlying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400" dirty="0"/>
              <a:t>Core knowledge underpinning 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Enhance system design skills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Introduce Multi-threaded programming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Enjoy yourself and become a better person!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ja-JP" sz="2550" dirty="0"/>
          </a:p>
          <a:p>
            <a:pPr marL="150876" lvl="1" indent="0">
              <a:lnSpc>
                <a:spcPct val="90000"/>
              </a:lnSpc>
              <a:buNone/>
            </a:pPr>
            <a:endParaRPr lang="en-US" altLang="ja-JP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484909" y="342664"/>
          <a:ext cx="7772400" cy="5697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0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nsolas"/>
                          <a:cs typeface="Consolas"/>
                        </a:rPr>
                        <a:t>Basic Commands:  (Brackets:&lt;&gt; means required, [] means </a:t>
                      </a:r>
                      <a:r>
                        <a:rPr lang="en-US" sz="1600" b="1" i="1" dirty="0">
                          <a:latin typeface="Consolas"/>
                          <a:cs typeface="Consolas"/>
                        </a:rPr>
                        <a:t>optional</a:t>
                      </a:r>
                      <a:r>
                        <a:rPr lang="en-US" sz="1600" b="1" dirty="0">
                          <a:latin typeface="Consolas"/>
                          <a:cs typeface="Consolas"/>
                        </a:rPr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676">
                <a:tc>
                  <a:txBody>
                    <a:bodyPr/>
                    <a:lstStyle/>
                    <a:p>
                      <a:pPr marL="0" lvl="1" indent="0" algn="r">
                        <a:buFont typeface="Arial"/>
                        <a:buNone/>
                      </a:pPr>
                      <a:r>
                        <a:rPr lang="en-US" altLang="ja-JP" sz="1400" b="0" dirty="0">
                          <a:latin typeface="Consolas"/>
                          <a:cs typeface="Consolas"/>
                        </a:rPr>
                        <a:t>cd &lt;</a:t>
                      </a:r>
                      <a:r>
                        <a:rPr lang="en-US" altLang="ja-JP" sz="1400" b="0" dirty="0" err="1">
                          <a:latin typeface="Consolas"/>
                          <a:cs typeface="Consolas"/>
                        </a:rPr>
                        <a:t>dir</a:t>
                      </a:r>
                      <a:r>
                        <a:rPr lang="en-US" altLang="ja-JP" sz="1400" b="0" dirty="0">
                          <a:latin typeface="Consolas"/>
                          <a:cs typeface="Consolas"/>
                        </a:rPr>
                        <a:t>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Change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149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latin typeface="Consolas"/>
                          <a:cs typeface="Consolas"/>
                        </a:rPr>
                        <a:t>mkdir &lt;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dir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name&gt;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rmdir &lt;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dir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Make directory</a:t>
                      </a:r>
                    </a:p>
                    <a:p>
                      <a:pPr marL="571500" marR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Remove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directory (get in the habit of using this)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87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ls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ls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–l</a:t>
                      </a:r>
                    </a:p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ls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-al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Basic listing of the current directory</a:t>
                      </a:r>
                    </a:p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Listing in list format with more details</a:t>
                      </a:r>
                    </a:p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Listing in list format with all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11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latin typeface="Consolas"/>
                          <a:cs typeface="Consolas"/>
                        </a:rPr>
                        <a:t>mv &lt;source&gt; &lt;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dest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Move files and/or entire directories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387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rm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rm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–r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rm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-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rf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Remove a file</a:t>
                      </a:r>
                    </a:p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Remove a full path </a:t>
                      </a:r>
                      <a:r>
                        <a:rPr lang="en-US" sz="1400" kern="1200" baseline="0" dirty="0">
                          <a:solidFill>
                            <a:srgbClr val="FF0000"/>
                          </a:solidFill>
                          <a:latin typeface="Consolas"/>
                          <a:ea typeface="+mn-ea"/>
                          <a:cs typeface="Consolas"/>
                        </a:rPr>
                        <a:t>(VERY DANGEROUS–USE WITH CARE)</a:t>
                      </a:r>
                    </a:p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FORCED recursive remove </a:t>
                      </a:r>
                      <a:r>
                        <a:rPr lang="en-US" sz="1400" kern="1200" baseline="0" dirty="0">
                          <a:solidFill>
                            <a:srgbClr val="FF0000"/>
                          </a:solidFill>
                          <a:latin typeface="Consolas"/>
                          <a:ea typeface="+mn-ea"/>
                          <a:cs typeface="Consolas"/>
                        </a:rPr>
                        <a:t>(EVEN MORE DANGEROUS!!)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387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cp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&lt;source&gt; &lt;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dest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&gt;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cp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–r &lt;source&gt; &lt;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dest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Copy files</a:t>
                      </a:r>
                    </a:p>
                    <a:p>
                      <a:pPr marL="0" algn="l" defTabSz="685800" rtl="0" eaLnBrk="1" latinLnBrk="0" hangingPunct="1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Copy files recursively (for full multilevel folder </a:t>
                      </a:r>
                      <a:r>
                        <a:rPr lang="en-US" sz="1400" kern="1200" baseline="0" dirty="0" err="1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cp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911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latin typeface="Consolas"/>
                          <a:cs typeface="Consolas"/>
                        </a:rPr>
                        <a:t>man &lt;command</a:t>
                      </a:r>
                      <a:r>
                        <a:rPr lang="en-US" sz="1400" b="0" baseline="0" dirty="0">
                          <a:latin typeface="Consolas"/>
                          <a:cs typeface="Consolas"/>
                        </a:rPr>
                        <a:t> name&gt;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Unix manual for a given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6625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chmod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&lt;permissions&gt;</a:t>
                      </a:r>
                      <a:r>
                        <a:rPr lang="en-US" sz="1400" b="0" baseline="0" dirty="0">
                          <a:latin typeface="Consolas"/>
                          <a:cs typeface="Consolas"/>
                        </a:rPr>
                        <a:t> &lt;filename&gt;</a:t>
                      </a:r>
                      <a:r>
                        <a:rPr lang="en-US" sz="1400" b="0" dirty="0">
                          <a:latin typeface="Consolas"/>
                          <a:cs typeface="Consola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Changes permissions on a file or directory</a:t>
                      </a:r>
                    </a:p>
                    <a:p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Ex. $</a:t>
                      </a:r>
                      <a:r>
                        <a:rPr lang="en-US" sz="1400" kern="1200" baseline="0" dirty="0" err="1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chmod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700 &lt;directory&gt; - readable only by owner</a:t>
                      </a:r>
                    </a:p>
                    <a:p>
                      <a:pPr marL="403225" indent="0"/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$</a:t>
                      </a:r>
                      <a:r>
                        <a:rPr lang="en-US" sz="1400" kern="1200" baseline="0" dirty="0" err="1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chmod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–R 755 &lt;directory&gt; - sets contents readable and writable by anyone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7387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latin typeface="Consolas"/>
                          <a:cs typeface="Consolas"/>
                        </a:rPr>
                        <a:t>~</a:t>
                      </a:r>
                      <a:r>
                        <a:rPr lang="en-US" sz="1400" b="0" dirty="0" err="1">
                          <a:latin typeface="Consolas"/>
                          <a:cs typeface="Consolas"/>
                        </a:rPr>
                        <a:t>mynetid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  <a:p>
                      <a:pPr algn="r"/>
                      <a:r>
                        <a:rPr lang="en-US" sz="1400" b="0" dirty="0">
                          <a:latin typeface="Consolas"/>
                          <a:cs typeface="Consolas"/>
                        </a:rPr>
                        <a:t>.</a:t>
                      </a:r>
                    </a:p>
                    <a:p>
                      <a:pPr algn="r"/>
                      <a:r>
                        <a:rPr lang="en-US" sz="1400" b="0" dirty="0">
                          <a:latin typeface="Consolas"/>
                          <a:cs typeface="Consolas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Shortcut name for your home directory </a:t>
                      </a:r>
                    </a:p>
                    <a:p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Shortcut name for the current directory</a:t>
                      </a:r>
                    </a:p>
                    <a:p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Shortcut name for the parent folder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476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342608" y="0"/>
            <a:ext cx="4461164" cy="725488"/>
          </a:xfrm>
        </p:spPr>
        <p:txBody>
          <a:bodyPr/>
          <a:lstStyle/>
          <a:p>
            <a:r>
              <a:rPr lang="en-US" dirty="0">
                <a:latin typeface="Tahoma"/>
                <a:cs typeface="Tahoma"/>
              </a:rPr>
              <a:t>Editors/Compilers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777240" y="858983"/>
          <a:ext cx="7772400" cy="29781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0" dirty="0">
                          <a:latin typeface="Tahoma"/>
                          <a:cs typeface="Tahoma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ahoma"/>
                          <a:cs typeface="Tahoma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>
                        <a:buFont typeface="Arial"/>
                        <a:buNone/>
                      </a:pPr>
                      <a:r>
                        <a:rPr lang="en-US" altLang="ja-JP" sz="1400" dirty="0"/>
                        <a:t>pico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Simple file.txt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oriented editor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Vim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(or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vi) the most widely used editor in the Unix world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Emacs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Hardcore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programmer editor – very powerful in the right hands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Notepad++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Great editor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on Windows platform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Textmate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Great editor on Mac platform,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but check out …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Sublime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Cross platform beautiful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code editor – many plugins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onsolas"/>
                          <a:cs typeface="Consolas"/>
                        </a:rPr>
                        <a:t>gedit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Editor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I will use in class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77239" y="3964054"/>
          <a:ext cx="7772400" cy="1158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latin typeface="Consolas"/>
                          <a:cs typeface="Consolas"/>
                        </a:rPr>
                        <a:t>Compiling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gcc filename.c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 successful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 compile/link to  a.out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nsolas"/>
                        <a:cs typeface="Consolas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gcc filename.c –o filename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 compiles to 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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filename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g++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filename.cpp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 successful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 compile/link to  a.out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g++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filename.cpp –o filename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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 compile/link to  filename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javac Classname.java  Classname.class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nsolas"/>
                        <a:cs typeface="Consolas"/>
                        <a:sym typeface="Wingding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77240" y="5222146"/>
          <a:ext cx="7772400" cy="73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latin typeface="Consolas"/>
                          <a:cs typeface="Consolas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$ ./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a.out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nsolas"/>
                        <a:cs typeface="Consolas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$ ./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filename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  <a:sym typeface="Wingdings"/>
                        </a:rPr>
                        <a:t>$ java Classname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Consolas"/>
                        <a:cs typeface="Consolas"/>
                        <a:sym typeface="Wingding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92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cs typeface="Tahoma"/>
              </a:rPr>
              <a:t>IDEs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990115"/>
              </p:ext>
            </p:extLst>
          </p:nvPr>
        </p:nvGraphicFramePr>
        <p:xfrm>
          <a:off x="822325" y="1842655"/>
          <a:ext cx="7543800" cy="289412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72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1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b="0" dirty="0">
                          <a:latin typeface="Tahoma"/>
                          <a:cs typeface="Tahoma"/>
                        </a:rPr>
                        <a:t>NAME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ahoma"/>
                          <a:cs typeface="Tahoma"/>
                        </a:rPr>
                        <a:t>DISCRIPTION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>
                        <a:buFont typeface="Arial"/>
                        <a:buNone/>
                      </a:pPr>
                      <a:r>
                        <a:rPr lang="en-US" altLang="ja-JP" sz="1400" b="1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Netbeans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Free IDE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from Sun/Oracle – great, easy to use Java IDE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Eclipse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Most popular Open Source IDE – takes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some time adapting, terse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Visual Studio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Very powerful IDE for C/C++/C#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IntelliJ IDEA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Industrial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Strength Cross Platform/Cross Language IDE – large plugin ecosystem.  Will use this in class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/>
                          <a:cs typeface="Consolas"/>
                        </a:rPr>
                        <a:t>Xcode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/>
                          <a:cs typeface="Consolas"/>
                        </a:rPr>
                        <a:t>Mac OSX IDE (mainly)</a:t>
                      </a:r>
                      <a:r>
                        <a:rPr lang="en-US" sz="1400" baseline="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dirty="0">
                          <a:latin typeface="Consolas"/>
                          <a:cs typeface="Consolas"/>
                        </a:rPr>
                        <a:t>for Objective-C, Java possible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onsolas"/>
                          <a:cs typeface="Consolas"/>
                        </a:rPr>
                        <a:t>CLion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C and C++ IDE (</a:t>
                      </a:r>
                      <a:r>
                        <a:rPr lang="en-US" sz="1400" dirty="0">
                          <a:hlinkClick r:id="rId3"/>
                        </a:rPr>
                        <a:t>https://www.jetbrains.com/clion/</a:t>
                      </a:r>
                      <a:r>
                        <a:rPr lang="en-US" sz="1400" dirty="0"/>
                        <a:t>)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67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Demo…let’s build together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C++ HelloWorld on Linux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Java HelloWorld on Linux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90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0B9E-B0A7-4AC4-A95B-2FF63066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FIFTY-STEPS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EE353-D5F5-4377-A04B-49822F39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set of Linux Exercises:  </a:t>
            </a:r>
            <a:r>
              <a:rPr lang="en-US" dirty="0">
                <a:hlinkClick r:id="rId2"/>
              </a:rPr>
              <a:t>https://depts.washington.edu/cssuwb/edit/50-step-unix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09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1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5563" y="286604"/>
            <a:ext cx="7543800" cy="1450757"/>
          </a:xfrm>
        </p:spPr>
        <p:txBody>
          <a:bodyPr>
            <a:normAutofit/>
          </a:bodyPr>
          <a:lstStyle/>
          <a:p>
            <a:r>
              <a:rPr lang="en-US" altLang="ja-JP" dirty="0"/>
              <a:t>Personal-Computer Systems: MAC/PC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Tahoma"/>
                <a:cs typeface="Tahoma"/>
              </a:rPr>
              <a:t> PCs: </a:t>
            </a:r>
            <a:r>
              <a:rPr lang="en-US" altLang="ja-JP" sz="2200" dirty="0">
                <a:latin typeface="Tahoma"/>
                <a:cs typeface="Tahoma"/>
              </a:rPr>
              <a:t>Computer system dedicated to a single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00" dirty="0">
                <a:latin typeface="Tahoma"/>
                <a:cs typeface="Tahoma"/>
              </a:rPr>
              <a:t> </a:t>
            </a:r>
            <a:r>
              <a:rPr lang="en-US" altLang="ja-JP" sz="2200" dirty="0">
                <a:latin typeface="Tahoma"/>
                <a:cs typeface="Tahoma"/>
              </a:rPr>
              <a:t>PC OS’s went through similar evolution as larger computers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200" dirty="0">
                <a:latin typeface="Tahoma"/>
                <a:cs typeface="Tahoma"/>
              </a:rPr>
              <a:t>Initially, single user system, so did not require advanced CPU utilization, protection, multiprogramming, etc..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200" dirty="0">
                <a:latin typeface="Tahoma"/>
                <a:cs typeface="Tahoma"/>
              </a:rPr>
              <a:t>Multiprogramming added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200" dirty="0">
                <a:latin typeface="Tahoma"/>
                <a:cs typeface="Tahoma"/>
              </a:rPr>
              <a:t>File protections and security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200" dirty="0">
                <a:latin typeface="Tahoma"/>
                <a:cs typeface="Tahoma"/>
              </a:rPr>
              <a:t>Multi-user support</a:t>
            </a:r>
          </a:p>
          <a:p>
            <a:pPr marL="0" indent="0">
              <a:buNone/>
            </a:pPr>
            <a:r>
              <a:rPr lang="en-US" altLang="ja-JP" sz="2350" b="1" dirty="0">
                <a:solidFill>
                  <a:srgbClr val="00BA01"/>
                </a:solidFill>
                <a:latin typeface="Tahoma"/>
                <a:cs typeface="Tahoma"/>
              </a:rPr>
              <a:t>The same OS concepts are appropriate for all  the various different classes of computers</a:t>
            </a:r>
          </a:p>
          <a:p>
            <a:endParaRPr lang="en-US" altLang="ja-JP" sz="2400" b="1" dirty="0">
              <a:solidFill>
                <a:srgbClr val="00BA01"/>
              </a:solidFill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40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Computers (1980 - now)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2400" dirty="0"/>
              <a:t>CP/M (Control Program for Microcomputers)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MS-DOS and the IBM PC (OS2)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MAC OS, MAC OSX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Windows, Windows NT, Windows 8, Windows 10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Linux (Multiple </a:t>
            </a:r>
            <a:r>
              <a:rPr lang="en-US" sz="2400" dirty="0" err="1"/>
              <a:t>Distros</a:t>
            </a:r>
            <a:r>
              <a:rPr lang="en-US" sz="2400" dirty="0"/>
              <a:t> e.g. RedHat, </a:t>
            </a:r>
            <a:r>
              <a:rPr lang="en-US" sz="2400" dirty="0" err="1"/>
              <a:t>Suse</a:t>
            </a:r>
            <a:r>
              <a:rPr lang="en-US" sz="2400" dirty="0"/>
              <a:t>, </a:t>
            </a:r>
            <a:r>
              <a:rPr lang="en-US" sz="2400" dirty="0" err="1"/>
              <a:t>Debian</a:t>
            </a:r>
            <a:r>
              <a:rPr lang="en-US" sz="2400" dirty="0"/>
              <a:t>, Ubuntu)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14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 (1990 - now)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3987030"/>
          </a:xfrm>
        </p:spPr>
        <p:txBody>
          <a:bodyPr>
            <a:normAutofit fontScale="92500" lnSpcReduction="20000"/>
          </a:bodyPr>
          <a:lstStyle/>
          <a:p>
            <a:pPr marL="304038" indent="-285750">
              <a:buFont typeface="Arial" panose="020B0604020202020204" pitchFamily="34" charset="0"/>
              <a:buChar char="•"/>
            </a:pPr>
            <a:r>
              <a:rPr lang="en-US" sz="2000" dirty="0"/>
              <a:t>DEVICES!!</a:t>
            </a:r>
          </a:p>
          <a:p>
            <a:pPr marL="523494" lvl="1" indent="-285750">
              <a:buFont typeface="Arial" panose="020B0604020202020204" pitchFamily="34" charset="0"/>
              <a:buChar char="•"/>
            </a:pPr>
            <a:r>
              <a:rPr lang="en-US" sz="1850" dirty="0"/>
              <a:t>Phones</a:t>
            </a:r>
          </a:p>
          <a:p>
            <a:pPr marL="523494" lvl="1" indent="-285750">
              <a:buFont typeface="Arial" panose="020B0604020202020204" pitchFamily="34" charset="0"/>
              <a:buChar char="•"/>
            </a:pPr>
            <a:r>
              <a:rPr lang="en-US" sz="1850" dirty="0"/>
              <a:t>Tablets</a:t>
            </a:r>
          </a:p>
          <a:p>
            <a:pPr marL="304038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Originally termed PDAs – Personal Digital Assistants</a:t>
            </a:r>
          </a:p>
          <a:p>
            <a:pPr marL="304038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Operating Systems for Smart Phones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  Google Android (Linux Based)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  Apple 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  Symbian OS (Nokia, now owned by Microsoft)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  RIM’s Blackberry 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  Windows Phone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Unique Operating System Challenges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50" dirty="0"/>
              <a:t>Power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Internet of Things (IOT)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0" y="4461164"/>
            <a:ext cx="285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6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Topics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altLang="ja-JP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OS / Computer 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Processes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Threads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CPU Scheduling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Synchronization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Memory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1950" dirty="0"/>
              <a:t>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2100" dirty="0"/>
              <a:t>Virtual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File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550" dirty="0"/>
              <a:t>Deadlocks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61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Server Computing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59" y="1839486"/>
            <a:ext cx="6827348" cy="428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790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2400" dirty="0"/>
              <a:t>Centralized compute managed by others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Drives down maintenance cost for user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Reduces IT department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Improves reliability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Economy of scale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Made possible by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Internet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SOA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Virtualization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Advances in large scale HW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Key players: Amazon, Microsoft (Azure), Google, IBM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Battle of eco-systems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Devices/Services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5"/>
            <a:ext cx="3617103" cy="365125"/>
          </a:xfrm>
        </p:spPr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21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IAAS: Infrastructure as a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DB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PaaS</a:t>
            </a:r>
            <a:r>
              <a:rPr lang="en-US" sz="2000" dirty="0"/>
              <a:t>: Platform as a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BLOB/Table 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SQL Azure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Hosted web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Schedulers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SaaS: Software as a Service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Office Products in the cloud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Google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ITunes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App Stores</a:t>
            </a:r>
          </a:p>
          <a:p>
            <a:endParaRPr lang="en-US" sz="20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5"/>
            <a:ext cx="3617103" cy="365125"/>
          </a:xfrm>
        </p:spPr>
        <p:txBody>
          <a:bodyPr/>
          <a:lstStyle/>
          <a:p>
            <a:r>
              <a:rPr lang="en-US" dirty="0"/>
              <a:t>CSS430 Operating Systems : Introduction</a:t>
            </a:r>
          </a:p>
        </p:txBody>
      </p:sp>
    </p:spTree>
    <p:extLst>
      <p:ext uri="{BB962C8B-B14F-4D97-AF65-F5344CB8AC3E}">
        <p14:creationId xmlns:p14="http://schemas.microsoft.com/office/powerpoint/2010/main" val="856385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Multiple OS images sharing same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Possible as HW power/memory increases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VMWare, Hyper-V, IBM Mainframes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Initially embraced by enterprises for resource sharing of expensive centralized computing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 One large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 Services many users in a “fully” isolated manner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 Currently used by developers to have many images to work with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 Checkpoint 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 Share full environments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 Alpha/Beta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50" dirty="0"/>
              <a:t> Key enabling technology for cloud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CSS430 Operating Systems 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05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100" dirty="0"/>
              <a:t>Virtualization in or on-top of 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Used to create full development environments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Snapshot full set of apps/environments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Inexpensive way to share environments with developers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Also used for micro-services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50" dirty="0"/>
              <a:t> Docker/LXC is a key example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Supported by all major cloud providers: AWS, Azure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8345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Grab </a:t>
            </a:r>
            <a:r>
              <a:rPr lang="en-US" dirty="0"/>
              <a:t>a VM from Azure or Amazon</a:t>
            </a:r>
          </a:p>
        </p:txBody>
      </p:sp>
    </p:spTree>
    <p:extLst>
      <p:ext uri="{BB962C8B-B14F-4D97-AF65-F5344CB8AC3E}">
        <p14:creationId xmlns:p14="http://schemas.microsoft.com/office/powerpoint/2010/main" val="988438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1800" dirty="0"/>
              <a:t>What is the difference between a container and VM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What are the use cases for each; advantages of each</a:t>
            </a:r>
          </a:p>
        </p:txBody>
      </p:sp>
    </p:spTree>
    <p:extLst>
      <p:ext uri="{BB962C8B-B14F-4D97-AF65-F5344CB8AC3E}">
        <p14:creationId xmlns:p14="http://schemas.microsoft.com/office/powerpoint/2010/main" val="336903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Email:  </a:t>
            </a:r>
            <a:r>
              <a:rPr lang="en-US" sz="2100" dirty="0">
                <a:hlinkClick r:id="rId3"/>
              </a:rPr>
              <a:t>dimpsey@uw.edu</a:t>
            </a:r>
            <a:endParaRPr lang="en-US" sz="2100" dirty="0"/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We will use Canvas for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Announcements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Assignments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Grades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Discussions</a:t>
            </a:r>
            <a:endParaRPr lang="en-US" sz="2100" dirty="0"/>
          </a:p>
          <a:p>
            <a:pPr marL="171450" lvl="1" indent="-171450"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 Textbook: Operating System Concepts, </a:t>
            </a:r>
            <a:r>
              <a:rPr lang="en-US" sz="2100" dirty="0" err="1"/>
              <a:t>Silberschatz</a:t>
            </a:r>
            <a:r>
              <a:rPr lang="en-US" sz="2100" dirty="0"/>
              <a:t>, Tenth Edition</a:t>
            </a:r>
          </a:p>
          <a:p>
            <a:pPr marL="308610" lvl="2" indent="-171450"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On-line Edition, OR</a:t>
            </a:r>
          </a:p>
          <a:p>
            <a:pPr marL="308610" lvl="2" indent="-171450"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Print Edition</a:t>
            </a:r>
          </a:p>
          <a:p>
            <a:pPr marL="308610" lvl="2" indent="-171450">
              <a:spcBef>
                <a:spcPts val="75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Should you read this book:  YES!</a:t>
            </a:r>
          </a:p>
        </p:txBody>
      </p:sp>
    </p:spTree>
    <p:extLst>
      <p:ext uri="{BB962C8B-B14F-4D97-AF65-F5344CB8AC3E}">
        <p14:creationId xmlns:p14="http://schemas.microsoft.com/office/powerpoint/2010/main" val="268350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Five Minute to read Syllabus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Draft form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dirty="0"/>
              <a:t>I can still make changes and it will change through the quarter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dirty="0"/>
              <a:t>Send all proposed updates this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Breakout!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dirty="0"/>
              <a:t>Determine one Syllabus question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Syllabus Highlights</a:t>
            </a:r>
          </a:p>
          <a:p>
            <a:pPr marL="15087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0876" lvl="1" indent="0">
              <a:buNone/>
            </a:pPr>
            <a:r>
              <a:rPr lang="en-US" sz="1600" dirty="0"/>
              <a:t>ZOOM:  MW 10am - 11am</a:t>
            </a:r>
          </a:p>
        </p:txBody>
      </p:sp>
    </p:spTree>
    <p:extLst>
      <p:ext uri="{BB962C8B-B14F-4D97-AF65-F5344CB8AC3E}">
        <p14:creationId xmlns:p14="http://schemas.microsoft.com/office/powerpoint/2010/main" val="43150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Assignments /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2100" dirty="0"/>
              <a:t>Programming Assignments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800" dirty="0"/>
              <a:t>Programs: 5 - 6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Exams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800" dirty="0"/>
              <a:t>Midterm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800" dirty="0"/>
              <a:t>Final</a:t>
            </a:r>
          </a:p>
          <a:p>
            <a:pPr marL="171450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950" dirty="0"/>
              <a:t>Home Work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800" dirty="0"/>
              <a:t>Homework (mainly problems from book)</a:t>
            </a:r>
          </a:p>
          <a:p>
            <a:pPr marL="390906" lvl="1" indent="-171450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8580" algn="l"/>
                <a:tab pos="480060" algn="l"/>
              </a:tabLst>
            </a:pPr>
            <a:r>
              <a:rPr lang="en-US" sz="1800" dirty="0"/>
              <a:t>In-Class Assignments</a:t>
            </a:r>
          </a:p>
        </p:txBody>
      </p:sp>
    </p:spTree>
    <p:extLst>
      <p:ext uri="{BB962C8B-B14F-4D97-AF65-F5344CB8AC3E}">
        <p14:creationId xmlns:p14="http://schemas.microsoft.com/office/powerpoint/2010/main" val="259914812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3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4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31716</TotalTime>
  <Words>2925</Words>
  <Application>Microsoft Office PowerPoint</Application>
  <PresentationFormat>On-screen Show (4:3)</PresentationFormat>
  <Paragraphs>572</Paragraphs>
  <Slides>56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Cambria</vt:lpstr>
      <vt:lpstr>Consolas</vt:lpstr>
      <vt:lpstr>Helvetica</vt:lpstr>
      <vt:lpstr>Segoe UI Light</vt:lpstr>
      <vt:lpstr>Tahoma</vt:lpstr>
      <vt:lpstr>Wingdings</vt:lpstr>
      <vt:lpstr>2_Office Theme</vt:lpstr>
      <vt:lpstr>Retrospect</vt:lpstr>
      <vt:lpstr>Clip</vt:lpstr>
      <vt:lpstr>ｸﾘｯﾌﾟ</vt:lpstr>
      <vt:lpstr>CSS430  Introduction Textbook Chapter 1</vt:lpstr>
      <vt:lpstr>Breakout!</vt:lpstr>
      <vt:lpstr>Intro:  Who am I? </vt:lpstr>
      <vt:lpstr>Course Objectives: Why are you here?</vt:lpstr>
      <vt:lpstr>Topics</vt:lpstr>
      <vt:lpstr>Logistics</vt:lpstr>
      <vt:lpstr>Syllabus</vt:lpstr>
      <vt:lpstr>Office Hours</vt:lpstr>
      <vt:lpstr>Assignments / Tests</vt:lpstr>
      <vt:lpstr>Grades</vt:lpstr>
      <vt:lpstr>Program Assignment Grading</vt:lpstr>
      <vt:lpstr>What is an Operating System?</vt:lpstr>
      <vt:lpstr>PowerPoint Presentation</vt:lpstr>
      <vt:lpstr>Computer System Components</vt:lpstr>
      <vt:lpstr>Some Operating System History….</vt:lpstr>
      <vt:lpstr>Charles Babbage (1792-1871)</vt:lpstr>
      <vt:lpstr>Colossus</vt:lpstr>
      <vt:lpstr>ENIAC</vt:lpstr>
      <vt:lpstr>Computer Scientist of the week</vt:lpstr>
      <vt:lpstr>Who really developed the Von Neumann arch? </vt:lpstr>
      <vt:lpstr>Breakout!</vt:lpstr>
      <vt:lpstr>Class Bell</vt:lpstr>
      <vt:lpstr>Announcements/Agenda</vt:lpstr>
      <vt:lpstr>Batch Systems</vt:lpstr>
      <vt:lpstr>FORTRAN PUNCH CARDS</vt:lpstr>
      <vt:lpstr>3rd Generation -IBM 360 – OS/360</vt:lpstr>
      <vt:lpstr>Multiprogramming</vt:lpstr>
      <vt:lpstr>Time-Sharing Systems</vt:lpstr>
      <vt:lpstr>Multics</vt:lpstr>
      <vt:lpstr>Unix</vt:lpstr>
      <vt:lpstr>Breakout!</vt:lpstr>
      <vt:lpstr>Open Source Operating Systems</vt:lpstr>
      <vt:lpstr>Linux</vt:lpstr>
      <vt:lpstr>Tannenbaum-Tovalds Debate</vt:lpstr>
      <vt:lpstr>Linux Lab Orientation</vt:lpstr>
      <vt:lpstr>Linux Access</vt:lpstr>
      <vt:lpstr>Remote Linux Lab  Demo</vt:lpstr>
      <vt:lpstr>Linux Access:  Check out the Video!</vt:lpstr>
      <vt:lpstr>Linux Lab: tips to improve your life !</vt:lpstr>
      <vt:lpstr>PowerPoint Presentation</vt:lpstr>
      <vt:lpstr>Editors/Compilers</vt:lpstr>
      <vt:lpstr>IDEs</vt:lpstr>
      <vt:lpstr>In Class Demo…let’s build together </vt:lpstr>
      <vt:lpstr>FIFTY-STEPS</vt:lpstr>
      <vt:lpstr>PC</vt:lpstr>
      <vt:lpstr>Personal-Computer Systems: MAC/PC</vt:lpstr>
      <vt:lpstr>Personal Computers (1980 - now)</vt:lpstr>
      <vt:lpstr>Mobile  (1990 - now)</vt:lpstr>
      <vt:lpstr>Cloud</vt:lpstr>
      <vt:lpstr>Evolution of Server Computing</vt:lpstr>
      <vt:lpstr>Cloud</vt:lpstr>
      <vt:lpstr>Cloud taxonomy</vt:lpstr>
      <vt:lpstr>Virtualization</vt:lpstr>
      <vt:lpstr>Containers</vt:lpstr>
      <vt:lpstr>In Class Demo</vt:lpstr>
      <vt:lpstr>In Class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Bothell CSS430</dc:title>
  <dc:creator>Stephen Dame</dc:creator>
  <cp:lastModifiedBy>Robert Dimpsey</cp:lastModifiedBy>
  <cp:revision>329</cp:revision>
  <dcterms:created xsi:type="dcterms:W3CDTF">2014-02-16T23:16:53Z</dcterms:created>
  <dcterms:modified xsi:type="dcterms:W3CDTF">2021-01-08T00:19:15Z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v-bodimp@microsoft.com</vt:lpwstr>
  </property>
  <property fmtid="{D5CDD505-2E9C-101B-9397-08002B2CF9AE}" pid="5" name="MSIP_Label_f42aa342-8706-4288-bd11-ebb85995028c_SetDate">
    <vt:lpwstr>2018-03-26T00:04:16.1562003Z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